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31A7A-2F24-417D-8A39-B57A46D04EA6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6F5E-0432-406D-AFFC-1D2DDEBD701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6F5E-0432-406D-AFFC-1D2DDEBD701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C015-205F-486E-A8B7-99AA0982B40C}" type="datetimeFigureOut">
              <a:rPr lang="it-IT" smtClean="0"/>
              <a:pPr/>
              <a:t>02/12/2013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B422-3902-4C38-8645-93D537CBE63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Dai Nativi Digitali ai Mobile </a:t>
            </a:r>
            <a:r>
              <a:rPr lang="it-IT" dirty="0" err="1" smtClean="0"/>
              <a:t>Born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568952" cy="2137792"/>
          </a:xfrm>
        </p:spPr>
        <p:txBody>
          <a:bodyPr/>
          <a:lstStyle/>
          <a:p>
            <a:r>
              <a:rPr lang="it-IT" b="1" dirty="0" smtClean="0"/>
              <a:t>Rapporto ITCI 2013: </a:t>
            </a:r>
          </a:p>
          <a:p>
            <a:r>
              <a:rPr lang="it-IT" b="1" dirty="0" smtClean="0"/>
              <a:t>la dieta mediatica dei bambini </a:t>
            </a:r>
          </a:p>
          <a:p>
            <a:r>
              <a:rPr lang="it-IT" b="1" dirty="0" smtClean="0"/>
              <a:t>e degli adolescenti italiani</a:t>
            </a:r>
            <a:endParaRPr lang="it-IT" b="1" dirty="0"/>
          </a:p>
        </p:txBody>
      </p:sp>
      <p:pic>
        <p:nvPicPr>
          <p:cNvPr id="5" name="Picture 2" descr="C:\Users\Tonino\Desktop\tecnoliquidità\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3240360" cy="2564904"/>
          </a:xfrm>
          <a:prstGeom prst="rect">
            <a:avLst/>
          </a:prstGeom>
          <a:noFill/>
        </p:spPr>
      </p:pic>
      <p:pic>
        <p:nvPicPr>
          <p:cNvPr id="6" name="Immagine 5" descr="Logo MOIGE fondo 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373216"/>
            <a:ext cx="2226390" cy="1484784"/>
          </a:xfrm>
          <a:prstGeom prst="rect">
            <a:avLst/>
          </a:prstGeom>
        </p:spPr>
      </p:pic>
      <p:pic>
        <p:nvPicPr>
          <p:cNvPr id="7" name="Immagine 6" descr="LOGO_ITCI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5445224"/>
            <a:ext cx="3348880" cy="123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Axuhcko6PyVfF76QlmkO9jX9g607zomsKjRR636N7QNjLa-CQ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584176" cy="1619856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9712" y="1268760"/>
            <a:ext cx="7164288" cy="5589240"/>
          </a:xfrm>
        </p:spPr>
        <p:txBody>
          <a:bodyPr>
            <a:noAutofit/>
          </a:bodyPr>
          <a:lstStyle/>
          <a:p>
            <a:r>
              <a:rPr lang="it-IT" sz="2200" b="1" dirty="0" smtClean="0">
                <a:solidFill>
                  <a:schemeClr val="accent5">
                    <a:lumMod val="75000"/>
                  </a:schemeClr>
                </a:solidFill>
              </a:rPr>
              <a:t>La radio </a:t>
            </a:r>
            <a:r>
              <a:rPr lang="it-IT" sz="2200" dirty="0" smtClean="0"/>
              <a:t>non demorde:  </a:t>
            </a:r>
            <a:r>
              <a:rPr lang="it-IT" sz="2200" b="1" dirty="0" smtClean="0">
                <a:solidFill>
                  <a:schemeClr val="accent6"/>
                </a:solidFill>
              </a:rPr>
              <a:t>7 su 10 </a:t>
            </a:r>
            <a:r>
              <a:rPr lang="it-IT" sz="2200" dirty="0" smtClean="0"/>
              <a:t>l’ascoltano (quasi il </a:t>
            </a:r>
            <a:r>
              <a:rPr lang="it-IT" sz="2200" b="1" dirty="0" smtClean="0">
                <a:solidFill>
                  <a:schemeClr val="accent6"/>
                </a:solidFill>
              </a:rPr>
              <a:t>30%</a:t>
            </a:r>
            <a:r>
              <a:rPr lang="it-IT" sz="2200" dirty="0" smtClean="0"/>
              <a:t> con telefonino o internet) e ascoltano musica (il </a:t>
            </a:r>
            <a:r>
              <a:rPr lang="it-IT" sz="2200" b="1" dirty="0" smtClean="0">
                <a:solidFill>
                  <a:schemeClr val="accent6"/>
                </a:solidFill>
              </a:rPr>
              <a:t>74%</a:t>
            </a:r>
            <a:r>
              <a:rPr lang="it-IT" sz="2200" dirty="0" smtClean="0"/>
              <a:t>). La radio è attendibile per il </a:t>
            </a:r>
            <a:r>
              <a:rPr lang="it-IT" sz="2200" b="1" dirty="0" smtClean="0">
                <a:solidFill>
                  <a:schemeClr val="accent6"/>
                </a:solidFill>
              </a:rPr>
              <a:t>68%</a:t>
            </a:r>
            <a:r>
              <a:rPr lang="it-IT" sz="2200" dirty="0" smtClean="0"/>
              <a:t> degli </a:t>
            </a:r>
            <a:r>
              <a:rPr lang="it-IT" sz="2200" b="1" dirty="0" err="1" smtClean="0">
                <a:solidFill>
                  <a:schemeClr val="accent5">
                    <a:lumMod val="75000"/>
                  </a:schemeClr>
                </a:solidFill>
              </a:rPr>
              <a:t>over</a:t>
            </a:r>
            <a:r>
              <a:rPr lang="it-IT" sz="2200" b="1" dirty="0" smtClean="0">
                <a:solidFill>
                  <a:schemeClr val="accent5">
                    <a:lumMod val="75000"/>
                  </a:schemeClr>
                </a:solidFill>
              </a:rPr>
              <a:t> 14 </a:t>
            </a:r>
            <a:r>
              <a:rPr lang="it-IT" sz="2200" dirty="0" smtClean="0"/>
              <a:t>(seconda solo ad Internet);</a:t>
            </a:r>
          </a:p>
          <a:p>
            <a:r>
              <a:rPr lang="it-IT" sz="2200" b="1" dirty="0" smtClean="0">
                <a:solidFill>
                  <a:schemeClr val="accent6"/>
                </a:solidFill>
              </a:rPr>
              <a:t>7 su 10 </a:t>
            </a:r>
            <a:r>
              <a:rPr lang="it-IT" sz="2200" dirty="0" smtClean="0"/>
              <a:t>non leggono </a:t>
            </a:r>
            <a:r>
              <a:rPr lang="it-IT" sz="2200" b="1" dirty="0" smtClean="0">
                <a:solidFill>
                  <a:schemeClr val="accent5">
                    <a:lumMod val="75000"/>
                  </a:schemeClr>
                </a:solidFill>
              </a:rPr>
              <a:t>riviste cartacee </a:t>
            </a:r>
            <a:r>
              <a:rPr lang="it-IT" sz="2200" dirty="0" smtClean="0"/>
              <a:t>e  quelli che leggono </a:t>
            </a:r>
            <a:r>
              <a:rPr lang="it-IT" sz="2200" b="1" dirty="0" smtClean="0">
                <a:solidFill>
                  <a:schemeClr val="accent6"/>
                </a:solidFill>
              </a:rPr>
              <a:t>1 su 2</a:t>
            </a:r>
            <a:r>
              <a:rPr lang="it-IT" sz="2200" dirty="0" smtClean="0"/>
              <a:t> leggono di sport (</a:t>
            </a:r>
            <a:r>
              <a:rPr lang="it-IT" sz="2200" b="1" dirty="0" smtClean="0">
                <a:solidFill>
                  <a:schemeClr val="accent6"/>
                </a:solidFill>
              </a:rPr>
              <a:t>2 su 100</a:t>
            </a:r>
            <a:r>
              <a:rPr lang="it-IT" sz="2200" dirty="0" smtClean="0"/>
              <a:t> di politica)</a:t>
            </a:r>
          </a:p>
          <a:p>
            <a:pPr algn="ctr">
              <a:buNone/>
            </a:pPr>
            <a:r>
              <a:rPr lang="it-IT" sz="2200" b="1" dirty="0" smtClean="0">
                <a:solidFill>
                  <a:schemeClr val="accent5">
                    <a:lumMod val="75000"/>
                  </a:schemeClr>
                </a:solidFill>
              </a:rPr>
              <a:t>Chi incoraggia a leggere un quotidiano? </a:t>
            </a:r>
          </a:p>
          <a:p>
            <a:r>
              <a:rPr lang="it-IT" sz="2200" dirty="0" smtClean="0"/>
              <a:t>Nessuno per </a:t>
            </a:r>
            <a:r>
              <a:rPr lang="it-IT" sz="2200" b="1" dirty="0" smtClean="0">
                <a:solidFill>
                  <a:schemeClr val="accent6"/>
                </a:solidFill>
              </a:rPr>
              <a:t>1 ragazzo su 2 </a:t>
            </a:r>
            <a:r>
              <a:rPr lang="it-IT" sz="2200" dirty="0" smtClean="0"/>
              <a:t>e i familiari e gli insegnanti per il resto</a:t>
            </a:r>
          </a:p>
          <a:p>
            <a:pPr algn="ctr">
              <a:buNone/>
            </a:pPr>
            <a:r>
              <a:rPr lang="it-IT" sz="2200" b="1" dirty="0" smtClean="0">
                <a:solidFill>
                  <a:schemeClr val="accent5">
                    <a:lumMod val="75000"/>
                  </a:schemeClr>
                </a:solidFill>
              </a:rPr>
              <a:t>Chi incoraggia a leggere un libro? </a:t>
            </a:r>
          </a:p>
          <a:p>
            <a:r>
              <a:rPr lang="it-IT" sz="2200" dirty="0" smtClean="0"/>
              <a:t>Nessuno per </a:t>
            </a:r>
            <a:r>
              <a:rPr lang="it-IT" sz="2200" b="1" dirty="0" smtClean="0">
                <a:solidFill>
                  <a:schemeClr val="accent6"/>
                </a:solidFill>
              </a:rPr>
              <a:t>4 ragazzi su 10 </a:t>
            </a:r>
            <a:r>
              <a:rPr lang="it-IT" sz="2200" dirty="0" smtClean="0"/>
              <a:t>e familiari e insegnanti per il resto.</a:t>
            </a:r>
          </a:p>
          <a:p>
            <a:r>
              <a:rPr lang="it-IT" sz="2200" dirty="0" smtClean="0"/>
              <a:t>Però </a:t>
            </a:r>
            <a:r>
              <a:rPr lang="it-IT" sz="2200" b="1" dirty="0" smtClean="0">
                <a:solidFill>
                  <a:schemeClr val="accent6"/>
                </a:solidFill>
              </a:rPr>
              <a:t>7 su 10 </a:t>
            </a:r>
            <a:r>
              <a:rPr lang="it-IT" sz="2200" dirty="0" smtClean="0"/>
              <a:t>dicono che gli piace(</a:t>
            </a:r>
            <a:r>
              <a:rPr lang="it-IT" sz="2200" dirty="0" err="1" smtClean="0"/>
              <a:t>rebbe</a:t>
            </a:r>
            <a:r>
              <a:rPr lang="it-IT" sz="2200" dirty="0" smtClean="0"/>
              <a:t>) leggere e se debbono scegliere vince il fantasy (i fumetti? </a:t>
            </a:r>
            <a:r>
              <a:rPr lang="it-IT" sz="2200" dirty="0" err="1" smtClean="0"/>
              <a:t>Pressochè</a:t>
            </a:r>
            <a:r>
              <a:rPr lang="it-IT" sz="2200" dirty="0" smtClean="0"/>
              <a:t> nessuno)</a:t>
            </a:r>
            <a:endParaRPr lang="it-IT" sz="22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 descr="Logo MOIGE fondo 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7" name="Immagine 6" descr="LOGO_ITCI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2339752" cy="860425"/>
          </a:xfrm>
          <a:prstGeom prst="rect">
            <a:avLst/>
          </a:prstGeom>
        </p:spPr>
      </p:pic>
      <p:pic>
        <p:nvPicPr>
          <p:cNvPr id="1028" name="Picture 4" descr="http://www.infodem.it/files/foto/3806_1_giornale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1942795" cy="1872208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R_vJd3OZuX0O5QHl-SF0AeePvakjuXtD0L_z1bqCaxlWCVr4g9_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192"/>
            <a:ext cx="1835696" cy="150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600" dirty="0" smtClean="0"/>
              <a:t>	La </a:t>
            </a: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</a:rPr>
              <a:t>TV</a:t>
            </a:r>
            <a:r>
              <a:rPr lang="it-IT" sz="2600" dirty="0" smtClean="0"/>
              <a:t> la guardano molto i più piccoli e la accendono per vedere programmi specifici :</a:t>
            </a:r>
          </a:p>
          <a:p>
            <a:pPr lvl="1">
              <a:buSzPct val="99000"/>
              <a:buFont typeface="Wingdings" pitchFamily="2" charset="2"/>
              <a:buChar char="v"/>
            </a:pPr>
            <a:r>
              <a:rPr lang="it-IT" sz="2400" u="sng" dirty="0" smtClean="0">
                <a:solidFill>
                  <a:schemeClr val="accent5">
                    <a:lumMod val="75000"/>
                  </a:schemeClr>
                </a:solidFill>
              </a:rPr>
              <a:t>Intervistati tra i 6/10 anni</a:t>
            </a:r>
            <a:r>
              <a:rPr lang="it-IT" sz="2400" dirty="0" smtClean="0"/>
              <a:t>: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 su 3 </a:t>
            </a:r>
            <a:r>
              <a:rPr lang="it-IT" sz="2400" dirty="0" smtClean="0"/>
              <a:t>trascorre più di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3 ore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davanti al teleschermo ;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 su 4 </a:t>
            </a:r>
            <a:r>
              <a:rPr lang="it-IT" sz="2400" dirty="0" smtClean="0"/>
              <a:t>preferisce seguire i programmi televisivi agli amici</a:t>
            </a:r>
          </a:p>
          <a:p>
            <a:pPr lvl="1">
              <a:buFont typeface="Wingdings" pitchFamily="2" charset="2"/>
              <a:buChar char="v"/>
            </a:pPr>
            <a:r>
              <a:rPr lang="it-IT" sz="2400" u="sng" dirty="0" smtClean="0">
                <a:solidFill>
                  <a:schemeClr val="accent5">
                    <a:lumMod val="75000"/>
                  </a:schemeClr>
                </a:solidFill>
              </a:rPr>
              <a:t>Intervistati 11/13 anni: </a:t>
            </a:r>
            <a:r>
              <a:rPr lang="it-IT" sz="2400" dirty="0" smtClean="0"/>
              <a:t>quasi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 su 2</a:t>
            </a:r>
            <a:r>
              <a:rPr lang="it-IT" sz="2400" dirty="0" smtClean="0"/>
              <a:t> la accende per passare il tempo e continua a tenerla accesa anche se il programma non gli piace</a:t>
            </a:r>
          </a:p>
          <a:p>
            <a:pPr lvl="1">
              <a:buFont typeface="Wingdings" pitchFamily="2" charset="2"/>
              <a:buChar char="v"/>
            </a:pPr>
            <a:r>
              <a:rPr lang="it-IT" sz="2400" u="sng" dirty="0" smtClean="0">
                <a:solidFill>
                  <a:schemeClr val="accent5">
                    <a:lumMod val="75000"/>
                  </a:schemeClr>
                </a:solidFill>
              </a:rPr>
              <a:t>Nel campione totale: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6 su 10 </a:t>
            </a:r>
            <a:r>
              <a:rPr lang="it-IT" sz="2400" dirty="0" smtClean="0"/>
              <a:t>guardano programmi non adatti 			e usano la TV da soli, senza limiti di orario (il 			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60%</a:t>
            </a:r>
            <a:r>
              <a:rPr lang="it-IT" sz="2400" dirty="0" smtClean="0"/>
              <a:t> ha la TV in camera)</a:t>
            </a:r>
          </a:p>
          <a:p>
            <a:pPr algn="r">
              <a:buNone/>
            </a:pPr>
            <a:r>
              <a:rPr lang="it-IT" sz="2800" dirty="0" smtClean="0"/>
              <a:t>	</a:t>
            </a:r>
            <a:r>
              <a:rPr lang="it-IT" sz="2600" dirty="0" smtClean="0"/>
              <a:t>La </a:t>
            </a: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</a:rPr>
              <a:t>TV</a:t>
            </a:r>
            <a:r>
              <a:rPr lang="it-IT" sz="2600" dirty="0" smtClean="0"/>
              <a:t> è responsabile dell’</a:t>
            </a:r>
            <a:r>
              <a:rPr lang="it-IT" sz="2600" b="1" dirty="0" err="1" smtClean="0">
                <a:solidFill>
                  <a:schemeClr val="accent6">
                    <a:lumMod val="75000"/>
                  </a:schemeClr>
                </a:solidFill>
              </a:rPr>
              <a:t>ipersessualizzazione</a:t>
            </a:r>
            <a:r>
              <a:rPr lang="it-IT" sz="2600" dirty="0" smtClean="0"/>
              <a:t> </a:t>
            </a:r>
          </a:p>
          <a:p>
            <a:pPr algn="r">
              <a:buNone/>
            </a:pPr>
            <a:r>
              <a:rPr lang="it-IT" sz="2600" dirty="0" smtClean="0"/>
              <a:t>precoce dei bambini italiani</a:t>
            </a:r>
            <a:endParaRPr lang="it-IT" sz="2600" dirty="0"/>
          </a:p>
        </p:txBody>
      </p:sp>
      <p:pic>
        <p:nvPicPr>
          <p:cNvPr id="4" name="Immagine 3" descr="Logo MOIGE fondo bi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5" name="Immagine 4" descr="LOGO_ITCI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339752" cy="860425"/>
          </a:xfrm>
          <a:prstGeom prst="rect">
            <a:avLst/>
          </a:prstGeom>
        </p:spPr>
      </p:pic>
      <p:pic>
        <p:nvPicPr>
          <p:cNvPr id="7" name="Picture 4" descr="https://encrypted-tbn0.gstatic.com/images?q=tbn:ANd9GcTPyBpg1SMEvt6IfQHi55lt1h2oyziJ502IRQl5F-iQ8mwYKGkT7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45242"/>
            <a:ext cx="2195736" cy="2012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Chi informa i bambini e gli adolescenti oggi?</a:t>
            </a:r>
          </a:p>
          <a:p>
            <a:pPr algn="ctr">
              <a:buNone/>
            </a:pPr>
            <a:endParaRPr lang="it-IT" sz="1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SzPct val="95000"/>
              <a:buFont typeface="Wingdings" pitchFamily="2" charset="2"/>
              <a:buChar char="v"/>
            </a:pPr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</a:rPr>
              <a:t>Intervistati 6/10 anni: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6 su 10 </a:t>
            </a:r>
            <a:r>
              <a:rPr lang="it-IT" dirty="0" smtClean="0"/>
              <a:t>i genitori e </a:t>
            </a:r>
          </a:p>
          <a:p>
            <a:pPr lvl="1">
              <a:buSzPct val="95000"/>
              <a:buNone/>
            </a:pP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	3 su 10 </a:t>
            </a:r>
            <a:r>
              <a:rPr lang="it-IT" dirty="0" smtClean="0"/>
              <a:t>google!</a:t>
            </a:r>
          </a:p>
          <a:p>
            <a:pPr lvl="1">
              <a:buSzPct val="95000"/>
              <a:buFont typeface="Wingdings" pitchFamily="2" charset="2"/>
              <a:buChar char="v"/>
            </a:pPr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</a:rPr>
              <a:t>Intervistati 11/13 anni: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2 su 10 </a:t>
            </a:r>
            <a:r>
              <a:rPr lang="it-IT" dirty="0" smtClean="0"/>
              <a:t>i genitori e </a:t>
            </a:r>
          </a:p>
          <a:p>
            <a:pPr lvl="1">
              <a:buSzPct val="95000"/>
              <a:buNone/>
            </a:pPr>
            <a:r>
              <a:rPr lang="it-IT" dirty="0" smtClean="0"/>
              <a:t>	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6 su 10 </a:t>
            </a:r>
            <a:r>
              <a:rPr lang="it-IT" dirty="0" smtClean="0"/>
              <a:t>google</a:t>
            </a:r>
          </a:p>
          <a:p>
            <a:pPr lvl="1">
              <a:buSzPct val="95000"/>
              <a:buFont typeface="Wingdings" pitchFamily="2" charset="2"/>
              <a:buChar char="v"/>
            </a:pPr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</a:rPr>
              <a:t>Intervistati oltre 14 anni: </a:t>
            </a:r>
            <a:r>
              <a:rPr lang="it-IT" dirty="0" smtClean="0"/>
              <a:t>8-10 google!!!!</a:t>
            </a:r>
          </a:p>
          <a:p>
            <a:pPr algn="r"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La TV è attendibile? </a:t>
            </a:r>
          </a:p>
          <a:p>
            <a:pPr algn="r">
              <a:buNone/>
            </a:pPr>
            <a:r>
              <a:rPr lang="it-IT" dirty="0" smtClean="0"/>
              <a:t>No per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il 53% </a:t>
            </a:r>
            <a:r>
              <a:rPr lang="it-IT" dirty="0" smtClean="0"/>
              <a:t>del campione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 descr="Logo MOIGE fondo bi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7" name="Immagine 6" descr="LOGO_ITCI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232248" cy="820891"/>
          </a:xfrm>
          <a:prstGeom prst="rect">
            <a:avLst/>
          </a:prstGeom>
        </p:spPr>
      </p:pic>
      <p:pic>
        <p:nvPicPr>
          <p:cNvPr id="6148" name="Picture 4" descr="https://encrypted-tbn0.gstatic.com/images?q=tbn:ANd9GcTPyBpg1SMEvt6IfQHi55lt1h2oyziJ502IRQl5F-iQ8mwYKGkT7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3787"/>
            <a:ext cx="2088232" cy="191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385392"/>
            <a:ext cx="8712968" cy="5139952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Tra i 6 e i 10 </a:t>
            </a:r>
            <a:r>
              <a:rPr lang="it-IT" sz="2400" dirty="0" smtClean="0"/>
              <a:t>anni </a:t>
            </a:r>
            <a:r>
              <a:rPr lang="it-IT" sz="2400" b="1" dirty="0" smtClean="0">
                <a:solidFill>
                  <a:schemeClr val="accent6"/>
                </a:solidFill>
              </a:rPr>
              <a:t>9 su 10 </a:t>
            </a:r>
            <a:r>
              <a:rPr lang="it-IT" sz="2400" dirty="0" smtClean="0"/>
              <a:t>hanno usato un computer  senza differenza di genere.</a:t>
            </a:r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Il tempo di uso </a:t>
            </a:r>
            <a:r>
              <a:rPr lang="it-IT" sz="2400" dirty="0" smtClean="0"/>
              <a:t>del computer cresce con l’età:</a:t>
            </a:r>
          </a:p>
          <a:p>
            <a:pPr lvl="1">
              <a:buFont typeface="Wingdings" pitchFamily="2" charset="2"/>
              <a:buChar char="v"/>
            </a:pPr>
            <a:r>
              <a:rPr lang="it-IT" sz="2400" b="1" u="sng" dirty="0" smtClean="0">
                <a:solidFill>
                  <a:schemeClr val="accent5">
                    <a:lumMod val="75000"/>
                  </a:schemeClr>
                </a:solidFill>
              </a:rPr>
              <a:t>per gli </a:t>
            </a:r>
            <a:r>
              <a:rPr lang="it-IT" sz="2400" b="1" u="sng" dirty="0" err="1" smtClean="0">
                <a:solidFill>
                  <a:schemeClr val="accent5">
                    <a:lumMod val="75000"/>
                  </a:schemeClr>
                </a:solidFill>
              </a:rPr>
              <a:t>over</a:t>
            </a:r>
            <a:r>
              <a:rPr lang="it-IT" sz="2400" b="1" u="sng" dirty="0" smtClean="0">
                <a:solidFill>
                  <a:schemeClr val="accent5">
                    <a:lumMod val="75000"/>
                  </a:schemeClr>
                </a:solidFill>
              </a:rPr>
              <a:t> 14: </a:t>
            </a:r>
            <a:r>
              <a:rPr lang="it-IT" sz="2400" b="1" dirty="0" smtClean="0">
                <a:solidFill>
                  <a:schemeClr val="accent6"/>
                </a:solidFill>
              </a:rPr>
              <a:t>6 su 10 </a:t>
            </a:r>
            <a:r>
              <a:rPr lang="it-IT" sz="2400" dirty="0" smtClean="0"/>
              <a:t>utilizzano il computer per più di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3 ore </a:t>
            </a:r>
            <a:r>
              <a:rPr lang="it-IT" sz="2400" dirty="0" smtClean="0"/>
              <a:t>al giorno.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Il tempo di uso </a:t>
            </a:r>
            <a:r>
              <a:rPr lang="it-IT" sz="2400" dirty="0" smtClean="0"/>
              <a:t>del computer coincide sempre di più con la connessione ad internet:</a:t>
            </a:r>
          </a:p>
          <a:p>
            <a:pPr lvl="6">
              <a:buFont typeface="Wingdings" pitchFamily="2" charset="2"/>
              <a:buChar char="v"/>
            </a:pPr>
            <a:r>
              <a:rPr lang="it-IT" sz="2400" b="1" u="sng" dirty="0" smtClean="0">
                <a:solidFill>
                  <a:schemeClr val="accent5">
                    <a:lumMod val="75000"/>
                  </a:schemeClr>
                </a:solidFill>
              </a:rPr>
              <a:t> gli </a:t>
            </a:r>
            <a:r>
              <a:rPr lang="it-IT" sz="2400" b="1" u="sng" dirty="0" err="1" smtClean="0">
                <a:solidFill>
                  <a:schemeClr val="accent5">
                    <a:lumMod val="75000"/>
                  </a:schemeClr>
                </a:solidFill>
              </a:rPr>
              <a:t>over</a:t>
            </a:r>
            <a:r>
              <a:rPr lang="it-IT" sz="2400" b="1" u="sng" dirty="0" smtClean="0">
                <a:solidFill>
                  <a:schemeClr val="accent5">
                    <a:lumMod val="75000"/>
                  </a:schemeClr>
                </a:solidFill>
              </a:rPr>
              <a:t> 14:  </a:t>
            </a:r>
            <a:r>
              <a:rPr lang="it-IT" sz="2400" b="1" dirty="0" smtClean="0">
                <a:solidFill>
                  <a:schemeClr val="accent6"/>
                </a:solidFill>
              </a:rPr>
              <a:t>9 su 10 </a:t>
            </a:r>
            <a:r>
              <a:rPr lang="it-IT" sz="2400" dirty="0" smtClean="0"/>
              <a:t>si connettono da soli (tutto il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campione </a:t>
            </a:r>
            <a:r>
              <a:rPr lang="it-IT" sz="2400" b="1" dirty="0" smtClean="0">
                <a:solidFill>
                  <a:schemeClr val="accent6"/>
                </a:solidFill>
              </a:rPr>
              <a:t>6 su 10</a:t>
            </a:r>
            <a:r>
              <a:rPr lang="it-IT" sz="2400" dirty="0" smtClean="0"/>
              <a:t>), spesso tramite portatile (</a:t>
            </a:r>
            <a:r>
              <a:rPr lang="it-IT" sz="2400" b="1" dirty="0" smtClean="0">
                <a:solidFill>
                  <a:schemeClr val="accent6"/>
                </a:solidFill>
              </a:rPr>
              <a:t>4 su 10</a:t>
            </a:r>
            <a:r>
              <a:rPr lang="it-IT" sz="2400" dirty="0" smtClean="0"/>
              <a:t>) o in camera (</a:t>
            </a:r>
            <a:r>
              <a:rPr lang="it-IT" sz="2400" b="1" dirty="0" smtClean="0">
                <a:solidFill>
                  <a:schemeClr val="accent6"/>
                </a:solidFill>
              </a:rPr>
              <a:t>3 su 10</a:t>
            </a:r>
            <a:r>
              <a:rPr lang="it-IT" sz="2400" dirty="0" smtClean="0"/>
              <a:t>), soprattutto per socializzare. </a:t>
            </a:r>
            <a:r>
              <a:rPr lang="it-IT" sz="2400" b="1" dirty="0" smtClean="0">
                <a:solidFill>
                  <a:schemeClr val="accent6"/>
                </a:solidFill>
              </a:rPr>
              <a:t>4 su 10 </a:t>
            </a:r>
            <a:r>
              <a:rPr lang="it-IT" sz="2400" dirty="0" smtClean="0"/>
              <a:t>perdono il controllo del tempo di collegamento.</a:t>
            </a:r>
          </a:p>
          <a:p>
            <a:pPr algn="ctr">
              <a:buNone/>
            </a:pPr>
            <a:endParaRPr lang="it-IT" sz="24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 descr="Logo MOIGE fondo bi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7" name="Immagine 6" descr="LOGO_ITCI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339752" cy="860425"/>
          </a:xfrm>
          <a:prstGeom prst="rect">
            <a:avLst/>
          </a:prstGeom>
        </p:spPr>
      </p:pic>
      <p:pic>
        <p:nvPicPr>
          <p:cNvPr id="5126" name="Picture 6" descr="http://www.ognigiorno.com/wp-content/uploads/2011/11/ComputerBambi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7"/>
            <a:ext cx="2339545" cy="2332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1484784"/>
            <a:ext cx="8136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E i genitori?</a:t>
            </a:r>
          </a:p>
          <a:p>
            <a:pPr>
              <a:buClr>
                <a:schemeClr val="accent5"/>
              </a:buClr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accent6"/>
                </a:solidFill>
              </a:rPr>
              <a:t> 6</a:t>
            </a:r>
            <a:r>
              <a:rPr lang="it-IT" sz="2400" dirty="0" smtClean="0"/>
              <a:t>  intervistati su </a:t>
            </a:r>
            <a:r>
              <a:rPr lang="it-IT" sz="2400" b="1" dirty="0" smtClean="0">
                <a:solidFill>
                  <a:schemeClr val="accent6"/>
                </a:solidFill>
              </a:rPr>
              <a:t>10</a:t>
            </a:r>
            <a:r>
              <a:rPr lang="it-IT" sz="2400" dirty="0" smtClean="0"/>
              <a:t> non hanno limiti di tempo imposti dai genitori.</a:t>
            </a:r>
          </a:p>
          <a:p>
            <a:pPr lvl="1">
              <a:buFont typeface="Wingdings" pitchFamily="2" charset="2"/>
              <a:buChar char="v"/>
            </a:pPr>
            <a:r>
              <a:rPr lang="it-IT" sz="2400" b="1" u="sng" dirty="0" smtClean="0">
                <a:solidFill>
                  <a:schemeClr val="accent5">
                    <a:lumMod val="75000"/>
                  </a:schemeClr>
                </a:solidFill>
              </a:rPr>
              <a:t>Gli </a:t>
            </a:r>
            <a:r>
              <a:rPr lang="it-IT" sz="2400" b="1" u="sng" dirty="0" err="1" smtClean="0">
                <a:solidFill>
                  <a:schemeClr val="accent5">
                    <a:lumMod val="75000"/>
                  </a:schemeClr>
                </a:solidFill>
              </a:rPr>
              <a:t>over</a:t>
            </a:r>
            <a:r>
              <a:rPr lang="it-IT" sz="2400" b="1" u="sng" dirty="0" smtClean="0">
                <a:solidFill>
                  <a:schemeClr val="accent5">
                    <a:lumMod val="75000"/>
                  </a:schemeClr>
                </a:solidFill>
              </a:rPr>
              <a:t> 14: </a:t>
            </a:r>
            <a:r>
              <a:rPr lang="it-IT" sz="2400" dirty="0" smtClean="0"/>
              <a:t>non dicono ai genitori che fanno in rete, cancellano la cronologia, visitano siti che loro stessi giudicano non adatti; 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4 su 10 </a:t>
            </a:r>
            <a:r>
              <a:rPr lang="it-IT" sz="2400" dirty="0" smtClean="0"/>
              <a:t>accettano amicizie con sconosciuti e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 su 10 </a:t>
            </a:r>
            <a:r>
              <a:rPr lang="it-IT" sz="2400" dirty="0" smtClean="0"/>
              <a:t>li incontrano.</a:t>
            </a:r>
          </a:p>
          <a:p>
            <a:pPr lvl="1"/>
            <a:endParaRPr lang="it-IT" sz="2400" b="1" dirty="0" smtClean="0"/>
          </a:p>
          <a:p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			Facebook imbattibile: </a:t>
            </a:r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96% </a:t>
            </a:r>
            <a:r>
              <a:rPr lang="it-IT" sz="2400" dirty="0" smtClean="0"/>
              <a:t>lo abita 			(</a:t>
            </a:r>
            <a:r>
              <a:rPr lang="it-IT" sz="2400" dirty="0" err="1" smtClean="0"/>
              <a:t>twitter</a:t>
            </a:r>
            <a:r>
              <a:rPr lang="it-IT" sz="2400" dirty="0" smtClean="0"/>
              <a:t> roba da adulti)</a:t>
            </a:r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magine 4" descr="Logo MOIGE fondo 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6" name="Immagine 5" descr="LOGO_ITCI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2339752" cy="860425"/>
          </a:xfrm>
          <a:prstGeom prst="rect">
            <a:avLst/>
          </a:prstGeom>
        </p:spPr>
      </p:pic>
      <p:pic>
        <p:nvPicPr>
          <p:cNvPr id="21506" name="Picture 2" descr="http://www.ognigiorno.com/wp-content/uploads/2011/11/ComputerBambin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4509120"/>
            <a:ext cx="2355609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800" b="1" u="sng" dirty="0" smtClean="0">
                <a:solidFill>
                  <a:schemeClr val="accent5">
                    <a:lumMod val="75000"/>
                  </a:schemeClr>
                </a:solidFill>
              </a:rPr>
              <a:t>Intervistati 6/10 anni: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b="1" dirty="0" smtClean="0">
                <a:solidFill>
                  <a:schemeClr val="accent6"/>
                </a:solidFill>
              </a:rPr>
              <a:t>1 su 2 </a:t>
            </a:r>
            <a:r>
              <a:rPr lang="it-IT" sz="2800" dirty="0" smtClean="0"/>
              <a:t>ha un telefonino; </a:t>
            </a:r>
          </a:p>
          <a:p>
            <a:pPr>
              <a:lnSpc>
                <a:spcPct val="120000"/>
              </a:lnSpc>
            </a:pPr>
            <a:r>
              <a:rPr lang="it-IT" sz="2800" b="1" u="sng" dirty="0" smtClean="0">
                <a:solidFill>
                  <a:schemeClr val="accent5">
                    <a:lumMod val="75000"/>
                  </a:schemeClr>
                </a:solidFill>
              </a:rPr>
              <a:t>Intervistati 11/13 anni: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b="1" dirty="0" smtClean="0">
                <a:solidFill>
                  <a:schemeClr val="accent6"/>
                </a:solidFill>
              </a:rPr>
              <a:t>9 su 10 </a:t>
            </a:r>
            <a:r>
              <a:rPr lang="it-IT" sz="2800" dirty="0" smtClean="0"/>
              <a:t>hanno un telefonino;</a:t>
            </a:r>
          </a:p>
          <a:p>
            <a:pPr>
              <a:lnSpc>
                <a:spcPct val="120000"/>
              </a:lnSpc>
            </a:pPr>
            <a:r>
              <a:rPr lang="it-IT" sz="2800" b="1" u="sng" dirty="0" smtClean="0">
                <a:solidFill>
                  <a:schemeClr val="accent5">
                    <a:lumMod val="75000"/>
                  </a:schemeClr>
                </a:solidFill>
              </a:rPr>
              <a:t>Intervistati </a:t>
            </a:r>
            <a:r>
              <a:rPr lang="it-IT" sz="2800" b="1" u="sng" dirty="0" smtClean="0">
                <a:solidFill>
                  <a:schemeClr val="accent5">
                    <a:lumMod val="75000"/>
                  </a:schemeClr>
                </a:solidFill>
              </a:rPr>
              <a:t>14/20</a:t>
            </a:r>
            <a:r>
              <a:rPr lang="it-IT" sz="2800" b="1" u="sng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it-IT" sz="2800" b="1" dirty="0" smtClean="0">
                <a:solidFill>
                  <a:schemeClr val="accent6"/>
                </a:solidFill>
              </a:rPr>
              <a:t>tutti</a:t>
            </a:r>
            <a:r>
              <a:rPr lang="it-IT" sz="2800" b="1" dirty="0" smtClean="0"/>
              <a:t> </a:t>
            </a:r>
            <a:r>
              <a:rPr lang="it-IT" sz="2800" dirty="0" smtClean="0"/>
              <a:t>possiedono un telefono cellulare </a:t>
            </a:r>
          </a:p>
          <a:p>
            <a:pPr>
              <a:lnSpc>
                <a:spcPct val="120000"/>
              </a:lnSpc>
            </a:pPr>
            <a:r>
              <a:rPr lang="it-IT" sz="2800" b="1" u="sng" dirty="0" smtClean="0">
                <a:solidFill>
                  <a:schemeClr val="accent5">
                    <a:lumMod val="75000"/>
                  </a:schemeClr>
                </a:solidFill>
              </a:rPr>
              <a:t>Tutto il campione</a:t>
            </a:r>
            <a:r>
              <a:rPr lang="it-IT" sz="2800" b="1" u="sng" dirty="0" smtClean="0">
                <a:solidFill>
                  <a:schemeClr val="accent5"/>
                </a:solidFill>
              </a:rPr>
              <a:t>: </a:t>
            </a:r>
            <a:r>
              <a:rPr lang="it-IT" sz="2800" b="1" dirty="0" smtClean="0">
                <a:solidFill>
                  <a:schemeClr val="accent6"/>
                </a:solidFill>
              </a:rPr>
              <a:t>2</a:t>
            </a:r>
            <a:r>
              <a:rPr lang="it-IT" sz="2800" dirty="0" smtClean="0"/>
              <a:t> intervistati su </a:t>
            </a:r>
            <a:r>
              <a:rPr lang="it-IT" sz="2800" b="1" dirty="0" smtClean="0">
                <a:solidFill>
                  <a:schemeClr val="accent6"/>
                </a:solidFill>
              </a:rPr>
              <a:t>10 </a:t>
            </a:r>
            <a:r>
              <a:rPr lang="it-IT" sz="2800" dirty="0" smtClean="0"/>
              <a:t>non 				potrebbero stare senza telefonino 			neanche </a:t>
            </a:r>
            <a:r>
              <a:rPr lang="it-IT" sz="2800" b="1" dirty="0" smtClean="0">
                <a:solidFill>
                  <a:schemeClr val="accent6"/>
                </a:solidFill>
              </a:rPr>
              <a:t>un’ora</a:t>
            </a:r>
            <a:r>
              <a:rPr lang="it-IT" sz="2800" dirty="0" smtClean="0"/>
              <a:t>. 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 descr="Logo MOIGE fondo bi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7" name="Immagine 6" descr="LOGO_ITCI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339752" cy="860425"/>
          </a:xfrm>
          <a:prstGeom prst="rect">
            <a:avLst/>
          </a:prstGeom>
        </p:spPr>
      </p:pic>
      <p:pic>
        <p:nvPicPr>
          <p:cNvPr id="9" name="Immagine 8" descr="cellul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53744"/>
            <a:ext cx="2520280" cy="2157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328592"/>
          </a:xfrm>
        </p:spPr>
        <p:txBody>
          <a:bodyPr>
            <a:normAutofit fontScale="92500"/>
          </a:bodyPr>
          <a:lstStyle/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it-IT" sz="2600" dirty="0" smtClean="0">
                <a:solidFill>
                  <a:srgbClr val="000000"/>
                </a:solidFill>
              </a:rPr>
              <a:t>Per dire cose importanti il </a:t>
            </a:r>
            <a:r>
              <a:rPr lang="it-IT" sz="2600" b="1" dirty="0" smtClean="0">
                <a:solidFill>
                  <a:schemeClr val="accent6"/>
                </a:solidFill>
              </a:rPr>
              <a:t>13% </a:t>
            </a:r>
            <a:r>
              <a:rPr lang="it-IT" sz="2600" dirty="0" smtClean="0">
                <a:solidFill>
                  <a:srgbClr val="000000"/>
                </a:solidFill>
              </a:rPr>
              <a:t>preferirebbe il telefonino, </a:t>
            </a:r>
            <a:r>
              <a:rPr lang="it-IT" sz="2600" b="1" dirty="0" smtClean="0">
                <a:solidFill>
                  <a:schemeClr val="accent6"/>
                </a:solidFill>
              </a:rPr>
              <a:t>8 su 10 </a:t>
            </a:r>
            <a:r>
              <a:rPr lang="it-IT" sz="2600" dirty="0" smtClean="0">
                <a:solidFill>
                  <a:srgbClr val="000000"/>
                </a:solidFill>
              </a:rPr>
              <a:t>lo portano con loro anche se sanno di non poterlo usare. 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it-IT" sz="2600" dirty="0" smtClean="0">
                <a:solidFill>
                  <a:srgbClr val="000000"/>
                </a:solidFill>
              </a:rPr>
              <a:t>Telefonate poche (più di 10 al giorno solo 1 su 10),brevi (più di un’ora solo 1 su 10; 8 su 10 durata media pochi minuti), </a:t>
            </a:r>
            <a:r>
              <a:rPr lang="it-IT" sz="2600" u="sng" dirty="0" smtClean="0">
                <a:solidFill>
                  <a:srgbClr val="000000"/>
                </a:solidFill>
              </a:rPr>
              <a:t>più sms </a:t>
            </a:r>
            <a:r>
              <a:rPr lang="it-IT" sz="2600" dirty="0" smtClean="0">
                <a:solidFill>
                  <a:srgbClr val="000000"/>
                </a:solidFill>
              </a:rPr>
              <a:t>(più di 10 al giorno 4 su 10) </a:t>
            </a:r>
            <a:r>
              <a:rPr lang="it-IT" sz="2600" u="sng" dirty="0" smtClean="0">
                <a:solidFill>
                  <a:srgbClr val="000000"/>
                </a:solidFill>
              </a:rPr>
              <a:t>e gioco</a:t>
            </a:r>
            <a:r>
              <a:rPr lang="it-IT" sz="2600" dirty="0" smtClean="0">
                <a:solidFill>
                  <a:srgbClr val="000000"/>
                </a:solidFill>
              </a:rPr>
              <a:t>, ma sempre più </a:t>
            </a:r>
            <a:r>
              <a:rPr lang="it-IT" sz="2600" u="sng" dirty="0" smtClean="0">
                <a:solidFill>
                  <a:srgbClr val="000000"/>
                </a:solidFill>
              </a:rPr>
              <a:t>internet e chat</a:t>
            </a:r>
            <a:r>
              <a:rPr lang="it-IT" sz="2600" dirty="0" smtClean="0">
                <a:solidFill>
                  <a:srgbClr val="000000"/>
                </a:solidFill>
              </a:rPr>
              <a:t>. E </a:t>
            </a:r>
            <a:r>
              <a:rPr lang="it-IT" sz="2600" b="1" dirty="0" smtClean="0">
                <a:solidFill>
                  <a:schemeClr val="accent6"/>
                </a:solidFill>
              </a:rPr>
              <a:t>1 su 4 </a:t>
            </a:r>
            <a:r>
              <a:rPr lang="it-IT" sz="2600" dirty="0" smtClean="0">
                <a:solidFill>
                  <a:srgbClr val="000000"/>
                </a:solidFill>
              </a:rPr>
              <a:t>ammette il </a:t>
            </a:r>
            <a:r>
              <a:rPr lang="it-IT" sz="2600" dirty="0" err="1" smtClean="0">
                <a:solidFill>
                  <a:srgbClr val="000000"/>
                </a:solidFill>
              </a:rPr>
              <a:t>sexting</a:t>
            </a:r>
            <a:r>
              <a:rPr lang="it-IT" sz="2600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120000"/>
              </a:lnSpc>
              <a:buNone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E i genitori? </a:t>
            </a:r>
          </a:p>
          <a:p>
            <a:pPr lvl="6">
              <a:lnSpc>
                <a:spcPct val="120000"/>
              </a:lnSpc>
            </a:pPr>
            <a:r>
              <a:rPr lang="it-IT" sz="2600" dirty="0" smtClean="0">
                <a:solidFill>
                  <a:srgbClr val="000000"/>
                </a:solidFill>
              </a:rPr>
              <a:t>6 ragazzi su 10 mentono sul luogo dove si trovano o su quello che fanno, 9 su 10 può usare il telefono ai pasti</a:t>
            </a:r>
          </a:p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4" name="Immagine 3" descr="cellul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00252"/>
            <a:ext cx="2520280" cy="2157748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 descr="Logo MOIGE fondo 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7" name="Immagine 6" descr="LOGO_ITCI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2339752" cy="86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6"/>
                </a:solidFill>
              </a:rPr>
              <a:t>8 intervistati su 10</a:t>
            </a:r>
            <a:r>
              <a:rPr lang="it-IT" sz="2800" dirty="0" smtClean="0"/>
              <a:t> vanno al cinema per stare con gli amici, al di là del film da vedere e nello scegliere il film conta soprattutto il trailer (</a:t>
            </a:r>
            <a:r>
              <a:rPr lang="it-IT" sz="2800" b="1" dirty="0" smtClean="0">
                <a:solidFill>
                  <a:schemeClr val="accent6"/>
                </a:solidFill>
              </a:rPr>
              <a:t>5 su 10</a:t>
            </a:r>
            <a:r>
              <a:rPr lang="it-IT" sz="2800" dirty="0" smtClean="0"/>
              <a:t>) e nulla la valutazione dei critici.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Per gli </a:t>
            </a:r>
            <a:r>
              <a:rPr lang="it-IT" sz="2800" b="1" dirty="0" err="1" smtClean="0">
                <a:solidFill>
                  <a:schemeClr val="accent5">
                    <a:lumMod val="75000"/>
                  </a:schemeClr>
                </a:solidFill>
              </a:rPr>
              <a:t>over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 14: 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4 volte su 10 </a:t>
            </a:r>
            <a:r>
              <a:rPr lang="it-IT" sz="2800" dirty="0" smtClean="0"/>
              <a:t>vedono film giudicati non adatti. </a:t>
            </a:r>
          </a:p>
          <a:p>
            <a:pPr lvl="6"/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8 su 10</a:t>
            </a:r>
            <a:r>
              <a:rPr lang="it-IT" sz="2800" dirty="0" smtClean="0"/>
              <a:t>,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grandi</a:t>
            </a:r>
            <a:r>
              <a:rPr lang="it-IT" sz="2800" dirty="0" smtClean="0"/>
              <a:t> e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piccini</a:t>
            </a:r>
            <a:r>
              <a:rPr lang="it-IT" sz="2800" dirty="0" smtClean="0"/>
              <a:t>, vorrebbero partecipare ad un casting cinematografico.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 descr="Logo MOIGE fondo bi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7" name="Immagine 6" descr="LOGO_ITCI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339752" cy="860425"/>
          </a:xfrm>
          <a:prstGeom prst="rect">
            <a:avLst/>
          </a:prstGeom>
        </p:spPr>
      </p:pic>
      <p:pic>
        <p:nvPicPr>
          <p:cNvPr id="3077" name="Picture 5" descr="http://thumbs.dreamstime.com/x/cinema-clapper-film-tape-23566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2739236" cy="215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6612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 err="1" smtClean="0">
                <a:solidFill>
                  <a:schemeClr val="accent5">
                    <a:lumMod val="75000"/>
                  </a:schemeClr>
                </a:solidFill>
              </a:rPr>
              <a:t>Videogiocano</a:t>
            </a:r>
            <a:r>
              <a:rPr lang="it-IT" sz="2200" b="1" dirty="0" smtClean="0">
                <a:solidFill>
                  <a:schemeClr val="accent5">
                    <a:lumMod val="75000"/>
                  </a:schemeClr>
                </a:solidFill>
              </a:rPr>
              <a:t> quasi tutti</a:t>
            </a:r>
          </a:p>
          <a:p>
            <a:r>
              <a:rPr lang="it-IT" sz="2200" b="1" dirty="0" smtClean="0">
                <a:solidFill>
                  <a:schemeClr val="accent5">
                    <a:lumMod val="75000"/>
                  </a:schemeClr>
                </a:solidFill>
              </a:rPr>
              <a:t>Intervistati 11/13 anni: </a:t>
            </a:r>
            <a:r>
              <a:rPr lang="it-IT" sz="2200" b="1" dirty="0" smtClean="0">
                <a:solidFill>
                  <a:schemeClr val="accent6"/>
                </a:solidFill>
              </a:rPr>
              <a:t>5 su 10 </a:t>
            </a:r>
            <a:r>
              <a:rPr lang="it-IT" sz="2200" dirty="0" smtClean="0"/>
              <a:t>non hanno più limiti di orario e se ce l’hanno </a:t>
            </a:r>
            <a:r>
              <a:rPr lang="it-IT" sz="2200" b="1" dirty="0" smtClean="0">
                <a:solidFill>
                  <a:schemeClr val="accent6"/>
                </a:solidFill>
              </a:rPr>
              <a:t>3 su 10 </a:t>
            </a:r>
            <a:r>
              <a:rPr lang="it-IT" sz="2200" dirty="0" smtClean="0"/>
              <a:t>li superano; </a:t>
            </a:r>
          </a:p>
          <a:p>
            <a:r>
              <a:rPr lang="it-IT" sz="2200" dirty="0" smtClean="0"/>
              <a:t>tra portatili e camerette </a:t>
            </a:r>
            <a:r>
              <a:rPr lang="it-IT" sz="2200" b="1" dirty="0" smtClean="0">
                <a:solidFill>
                  <a:schemeClr val="accent6"/>
                </a:solidFill>
              </a:rPr>
              <a:t>oltre un terzo </a:t>
            </a:r>
            <a:r>
              <a:rPr lang="it-IT" sz="2200" dirty="0" smtClean="0"/>
              <a:t>gioca in perfetta solitudine; in realtà non sanno quantificare quanto giocano perché </a:t>
            </a:r>
            <a:r>
              <a:rPr lang="it-IT" sz="2200" b="1" dirty="0" smtClean="0">
                <a:solidFill>
                  <a:schemeClr val="accent6"/>
                </a:solidFill>
              </a:rPr>
              <a:t>3 su 10 </a:t>
            </a:r>
            <a:r>
              <a:rPr lang="it-IT" sz="2200" dirty="0" smtClean="0"/>
              <a:t>perdono il controllo del tempo, il </a:t>
            </a:r>
            <a:r>
              <a:rPr lang="it-IT" sz="2200" b="1" dirty="0" smtClean="0">
                <a:solidFill>
                  <a:schemeClr val="accent6"/>
                </a:solidFill>
              </a:rPr>
              <a:t>13%</a:t>
            </a:r>
            <a:r>
              <a:rPr lang="it-IT" sz="2200" dirty="0" smtClean="0"/>
              <a:t> preferisce giocare piuttosto che dormire.</a:t>
            </a:r>
          </a:p>
          <a:p>
            <a:r>
              <a:rPr lang="it-IT" sz="2200" b="1" dirty="0" smtClean="0">
                <a:solidFill>
                  <a:schemeClr val="accent5">
                    <a:lumMod val="75000"/>
                  </a:schemeClr>
                </a:solidFill>
              </a:rPr>
              <a:t>Intervistati 6/10 anni: </a:t>
            </a:r>
            <a:r>
              <a:rPr lang="it-IT" sz="2200" b="1" dirty="0" smtClean="0">
                <a:solidFill>
                  <a:schemeClr val="accent6"/>
                </a:solidFill>
              </a:rPr>
              <a:t>1 su 2 </a:t>
            </a:r>
            <a:r>
              <a:rPr lang="it-IT" sz="2200" dirty="0" smtClean="0"/>
              <a:t>aspetta con ansia il momento di </a:t>
            </a:r>
            <a:r>
              <a:rPr lang="it-IT" sz="2200" dirty="0" err="1" smtClean="0"/>
              <a:t>videogiocare</a:t>
            </a:r>
            <a:r>
              <a:rPr lang="it-IT" sz="2200" dirty="0" smtClean="0"/>
              <a:t> e </a:t>
            </a:r>
            <a:r>
              <a:rPr lang="it-IT" sz="2200" b="1" dirty="0" smtClean="0">
                <a:solidFill>
                  <a:schemeClr val="accent6"/>
                </a:solidFill>
              </a:rPr>
              <a:t>3 su 10 </a:t>
            </a:r>
            <a:r>
              <a:rPr lang="it-IT" sz="2200" dirty="0" smtClean="0"/>
              <a:t>non tollerano un giorno senza 	videogiochi. </a:t>
            </a:r>
          </a:p>
          <a:p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chemeClr val="accent6"/>
                </a:solidFill>
              </a:rPr>
              <a:t>21% </a:t>
            </a:r>
            <a:r>
              <a:rPr lang="it-IT" sz="2200" dirty="0" smtClean="0"/>
              <a:t>ha difficoltà a smettere di giocare e se esce un nuovo videogioco del  genere preferito il </a:t>
            </a:r>
            <a:r>
              <a:rPr lang="it-IT" sz="2200" b="1" dirty="0" smtClean="0">
                <a:solidFill>
                  <a:schemeClr val="accent6"/>
                </a:solidFill>
              </a:rPr>
              <a:t>32% </a:t>
            </a:r>
            <a:r>
              <a:rPr lang="it-IT" sz="2200" dirty="0" smtClean="0"/>
              <a:t>si sente costretto a comprarlo.</a:t>
            </a:r>
          </a:p>
          <a:p>
            <a:pPr lvl="6"/>
            <a:r>
              <a:rPr lang="it-IT" sz="2200" dirty="0" smtClean="0"/>
              <a:t>Hai mai pensato di voler essere come uno dei protagonisti dei videogiochi? </a:t>
            </a:r>
            <a:r>
              <a:rPr lang="it-IT" sz="2200" dirty="0" smtClean="0">
                <a:solidFill>
                  <a:srgbClr val="000000"/>
                </a:solidFill>
              </a:rPr>
              <a:t>Si</a:t>
            </a:r>
            <a:r>
              <a:rPr lang="it-IT" sz="2200" b="1" dirty="0" smtClean="0">
                <a:solidFill>
                  <a:srgbClr val="000000"/>
                </a:solidFill>
              </a:rPr>
              <a:t> </a:t>
            </a:r>
            <a:r>
              <a:rPr lang="it-IT" sz="2200" b="1" dirty="0" smtClean="0">
                <a:solidFill>
                  <a:schemeClr val="accent6"/>
                </a:solidFill>
              </a:rPr>
              <a:t>per 1 su 2</a:t>
            </a:r>
            <a:endParaRPr lang="it-IT" sz="2200" b="1" dirty="0">
              <a:solidFill>
                <a:schemeClr val="accent6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536504" cy="936104"/>
          </a:xfrm>
        </p:spPr>
        <p:txBody>
          <a:bodyPr>
            <a:normAutofit fontScale="90000"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  <a:t>Rapporto ITCI 2013: </a:t>
            </a:r>
            <a:br>
              <a:rPr lang="it-IT" sz="2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2700" b="1" dirty="0" smtClean="0">
                <a:solidFill>
                  <a:schemeClr val="accent5">
                    <a:lumMod val="75000"/>
                  </a:schemeClr>
                </a:solidFill>
              </a:rPr>
              <a:t>la dieta mediatica dei bambini e degli adolescenti italiani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 descr="Logo MOIGE fondo bi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578547" cy="1052736"/>
          </a:xfrm>
          <a:prstGeom prst="rect">
            <a:avLst/>
          </a:prstGeom>
        </p:spPr>
      </p:pic>
      <p:pic>
        <p:nvPicPr>
          <p:cNvPr id="7" name="Immagine 6" descr="LOGO_ITCI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339752" cy="860425"/>
          </a:xfrm>
          <a:prstGeom prst="rect">
            <a:avLst/>
          </a:prstGeom>
        </p:spPr>
      </p:pic>
      <p:pic>
        <p:nvPicPr>
          <p:cNvPr id="2052" name="Picture 4" descr="http://route66.corriere.it/files/2013/04/play5-500x3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2736304" cy="169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695</Words>
  <Application>Microsoft Office PowerPoint</Application>
  <PresentationFormat>Presentazione su schermo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Dai Nativi Digitali ai Mobile Born</vt:lpstr>
      <vt:lpstr>Rapporto ITCI 2013:  la dieta mediatica dei bambini e degli adolescenti italiani</vt:lpstr>
      <vt:lpstr>Rapporto ITCI 2013:  la dieta mediatica dei bambini e degli adolescenti italiani</vt:lpstr>
      <vt:lpstr>Rapporto ITCI 2013:  la dieta mediatica dei bambini e degli adolescenti italiani</vt:lpstr>
      <vt:lpstr>Rapporto ITCI 2013:  la dieta mediatica dei bambini e degli adolescenti italiani</vt:lpstr>
      <vt:lpstr>Rapporto ITCI 2013:  la dieta mediatica dei bambini e degli adolescenti italiani</vt:lpstr>
      <vt:lpstr>Rapporto ITCI 2013:  la dieta mediatica dei bambini e degli adolescenti italiani</vt:lpstr>
      <vt:lpstr>Rapporto ITCI 2013:  la dieta mediatica dei bambini e degli adolescenti italiani</vt:lpstr>
      <vt:lpstr>Rapporto ITCI 2013:  la dieta mediatica dei bambini e degli adolescenti italiani</vt:lpstr>
      <vt:lpstr>Rapporto ITCI 2013:  la dieta mediatica dei bambini e degli adolescenti italiani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 Nativi Digitali ai Mobile Born</dc:title>
  <dc:creator>Windows User</dc:creator>
  <cp:lastModifiedBy>Giorgia</cp:lastModifiedBy>
  <cp:revision>34</cp:revision>
  <dcterms:created xsi:type="dcterms:W3CDTF">2013-12-01T09:04:33Z</dcterms:created>
  <dcterms:modified xsi:type="dcterms:W3CDTF">2013-12-02T11:36:50Z</dcterms:modified>
</cp:coreProperties>
</file>